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
      <p:font typeface="Merriweather"/>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Merriweather-regular.fntdata"/><Relationship Id="rId21" Type="http://schemas.openxmlformats.org/officeDocument/2006/relationships/font" Target="fonts/Roboto-boldItalic.fntdata"/><Relationship Id="rId24" Type="http://schemas.openxmlformats.org/officeDocument/2006/relationships/font" Target="fonts/Merriweather-italic.fntdata"/><Relationship Id="rId23" Type="http://schemas.openxmlformats.org/officeDocument/2006/relationships/font" Target="fonts/Merriweather-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Merriweather-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ce829f25d1_0_6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ce829f25d1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c6f80d1ff_0_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c6f80d1f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c6f80d1ff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c6f80d1f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cf04697b5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cf04697b5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cf04697b5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cf04697b5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cf04697b5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cf04697b5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ce829f25d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ce829f25d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Carbon Emissions Analytics Platform - DBMS Term Project</a:t>
            </a:r>
            <a:endParaRPr/>
          </a:p>
        </p:txBody>
      </p:sp>
      <p:sp>
        <p:nvSpPr>
          <p:cNvPr id="65" name="Google Shape;65;p13"/>
          <p:cNvSpPr txBox="1"/>
          <p:nvPr>
            <p:ph idx="1" type="subTitle"/>
          </p:nvPr>
        </p:nvSpPr>
        <p:spPr>
          <a:xfrm>
            <a:off x="311700" y="1878528"/>
            <a:ext cx="4242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Kevin Nyquist, Bahram Afsharmanesh, Austin Downes, and AmirAli Mirian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2"/>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Comparing UML, BCNF, and 3NF</a:t>
            </a:r>
            <a:endParaRPr/>
          </a:p>
        </p:txBody>
      </p:sp>
      <p:sp>
        <p:nvSpPr>
          <p:cNvPr id="126" name="Google Shape;126;p22"/>
          <p:cNvSpPr txBox="1"/>
          <p:nvPr>
            <p:ph idx="4294967295" type="body"/>
          </p:nvPr>
        </p:nvSpPr>
        <p:spPr>
          <a:xfrm>
            <a:off x="669750" y="1290900"/>
            <a:ext cx="7804500" cy="3852600"/>
          </a:xfrm>
          <a:prstGeom prst="rect">
            <a:avLst/>
          </a:prstGeom>
        </p:spPr>
        <p:txBody>
          <a:bodyPr anchorCtr="0" anchor="t" bIns="91425" lIns="91425" spcFirstLastPara="1" rIns="91425" wrap="square" tIns="91425">
            <a:normAutofit fontScale="77500" lnSpcReduction="10000"/>
          </a:bodyPr>
          <a:lstStyle/>
          <a:p>
            <a:pPr indent="0" lvl="0" marL="0" rtl="0" algn="l">
              <a:lnSpc>
                <a:spcPct val="100000"/>
              </a:lnSpc>
              <a:spcBef>
                <a:spcPts val="0"/>
              </a:spcBef>
              <a:spcAft>
                <a:spcPts val="0"/>
              </a:spcAft>
              <a:buNone/>
            </a:pPr>
            <a:r>
              <a:rPr lang="en" sz="1600">
                <a:solidFill>
                  <a:srgbClr val="000000"/>
                </a:solidFill>
                <a:latin typeface="Times New Roman"/>
                <a:ea typeface="Times New Roman"/>
                <a:cs typeface="Times New Roman"/>
                <a:sym typeface="Times New Roman"/>
              </a:rPr>
              <a:t>All the UML and 3NF designs resulted in successful schema designs because there were no partial dependencies (meaning all of the attributes in each table that aren’t part of the key are functionally dependent on the primary key) or transitive dependencies (meaning there are no attributes that depend on non-key attributes). The BCNF decomposition ensures that these conditions are satisfied because BCNF is a subset of 3NF, meaning it satisfies all of the conditions in 3NF.</a:t>
            </a:r>
            <a:endParaRPr sz="16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600">
                <a:solidFill>
                  <a:srgbClr val="000000"/>
                </a:solidFill>
                <a:latin typeface="Times New Roman"/>
                <a:ea typeface="Times New Roman"/>
                <a:cs typeface="Times New Roman"/>
                <a:sym typeface="Times New Roman"/>
              </a:rPr>
              <a:t>	The UML and 3NF designs work to prevent anomalies in insert, update, and delete operations because all of the tables have the proper attributes to uphold the relationships between tables (one-to-many, many-to-one, etc). The BCNF decomposition complicates the process of preventing anomalies because the branchName is associated with another table outside of the Branches table. BCNF however does promote data integrity and consistency for the most part with these relations.</a:t>
            </a:r>
            <a:endParaRPr sz="16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600">
                <a:solidFill>
                  <a:srgbClr val="000000"/>
                </a:solidFill>
                <a:latin typeface="Times New Roman"/>
                <a:ea typeface="Times New Roman"/>
                <a:cs typeface="Times New Roman"/>
                <a:sym typeface="Times New Roman"/>
              </a:rPr>
              <a:t>The UML and 3NF designs prove to be lossless, preserving all relations so that the data could be reconstructed without any loss of information, but BCNF does not do this. Performing a natural join on the new table (R8) and the new Branch table would not result in the original data because the mappings are not one-to-one.</a:t>
            </a:r>
            <a:endParaRPr sz="16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600">
                <a:solidFill>
                  <a:srgbClr val="000000"/>
                </a:solidFill>
                <a:latin typeface="Times New Roman"/>
                <a:ea typeface="Times New Roman"/>
                <a:cs typeface="Times New Roman"/>
                <a:sym typeface="Times New Roman"/>
              </a:rPr>
              <a:t>	BCNF and 3NF don’t explicitly guarantee dependency preservation, and in this scenario, only the UML and 3NF designs maintain their functional dependency relationships between attributes. The BCNF decomposition results in the loss of the branchId </a:t>
            </a:r>
            <a:r>
              <a:rPr lang="en" sz="1600">
                <a:solidFill>
                  <a:srgbClr val="000000"/>
                </a:solidFill>
                <a:latin typeface="Arial"/>
                <a:ea typeface="Arial"/>
                <a:cs typeface="Arial"/>
                <a:sym typeface="Arial"/>
              </a:rPr>
              <a:t>-&gt;</a:t>
            </a:r>
            <a:r>
              <a:rPr lang="en" sz="1600">
                <a:solidFill>
                  <a:srgbClr val="000000"/>
                </a:solidFill>
                <a:latin typeface="Times New Roman"/>
                <a:ea typeface="Times New Roman"/>
                <a:cs typeface="Times New Roman"/>
                <a:sym typeface="Times New Roman"/>
              </a:rPr>
              <a:t> companyId, branchName  FD, resulting in branchName being left out of the branches table. </a:t>
            </a:r>
            <a:endParaRPr sz="16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600">
                <a:solidFill>
                  <a:srgbClr val="000000"/>
                </a:solidFill>
                <a:latin typeface="Times New Roman"/>
                <a:ea typeface="Times New Roman"/>
                <a:cs typeface="Times New Roman"/>
                <a:sym typeface="Times New Roman"/>
              </a:rPr>
              <a:t>In conclusion, UML and 3NF were chosen as the better designs for our tables.</a:t>
            </a: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30" name="Shape 130"/>
        <p:cNvGrpSpPr/>
        <p:nvPr/>
      </p:nvGrpSpPr>
      <p:grpSpPr>
        <a:xfrm>
          <a:off x="0" y="0"/>
          <a:ext cx="0" cy="0"/>
          <a:chOff x="0" y="0"/>
          <a:chExt cx="0" cy="0"/>
        </a:xfrm>
      </p:grpSpPr>
      <p:sp>
        <p:nvSpPr>
          <p:cNvPr id="131" name="Google Shape;131;p23"/>
          <p:cNvSpPr txBox="1"/>
          <p:nvPr>
            <p:ph type="title"/>
          </p:nvPr>
        </p:nvSpPr>
        <p:spPr>
          <a:xfrm>
            <a:off x="358450" y="68550"/>
            <a:ext cx="6247800" cy="10605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The Final Schema</a:t>
            </a:r>
            <a:endParaRPr/>
          </a:p>
          <a:p>
            <a:pPr indent="0" lvl="0" marL="0" rtl="0" algn="l">
              <a:spcBef>
                <a:spcPts val="0"/>
              </a:spcBef>
              <a:spcAft>
                <a:spcPts val="0"/>
              </a:spcAft>
              <a:buNone/>
            </a:pPr>
            <a:r>
              <a:t/>
            </a:r>
            <a:endParaRPr/>
          </a:p>
        </p:txBody>
      </p:sp>
      <p:pic>
        <p:nvPicPr>
          <p:cNvPr id="132" name="Google Shape;132;p23"/>
          <p:cNvPicPr preferRelativeResize="0"/>
          <p:nvPr/>
        </p:nvPicPr>
        <p:blipFill>
          <a:blip r:embed="rId3">
            <a:alphaModFix/>
          </a:blip>
          <a:stretch>
            <a:fillRect/>
          </a:stretch>
        </p:blipFill>
        <p:spPr>
          <a:xfrm>
            <a:off x="1177162" y="631625"/>
            <a:ext cx="6789675" cy="3544201"/>
          </a:xfrm>
          <a:prstGeom prst="rect">
            <a:avLst/>
          </a:prstGeom>
          <a:noFill/>
          <a:ln>
            <a:noFill/>
          </a:ln>
        </p:spPr>
      </p:pic>
      <p:sp>
        <p:nvSpPr>
          <p:cNvPr id="133" name="Google Shape;133;p23"/>
          <p:cNvSpPr txBox="1"/>
          <p:nvPr/>
        </p:nvSpPr>
        <p:spPr>
          <a:xfrm>
            <a:off x="1177200" y="4175825"/>
            <a:ext cx="67896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7 Primary keys (one for uniquely identifying a the rows in each table), 5 </a:t>
            </a:r>
            <a:r>
              <a:rPr lang="en"/>
              <a:t>Foreign</a:t>
            </a:r>
            <a:r>
              <a:rPr lang="en"/>
              <a:t> keys (enforcing multiplicities)</a:t>
            </a:r>
            <a:endParaRPr/>
          </a:p>
          <a:p>
            <a:pPr indent="-317500" lvl="0" marL="457200" rtl="0" algn="l">
              <a:spcBef>
                <a:spcPts val="0"/>
              </a:spcBef>
              <a:spcAft>
                <a:spcPts val="0"/>
              </a:spcAft>
              <a:buSzPts val="1400"/>
              <a:buChar char="●"/>
            </a:pPr>
            <a:r>
              <a:rPr lang="en"/>
              <a:t>Property constraints of these relationships are defined to cascade delete </a:t>
            </a:r>
            <a:r>
              <a:rPr lang="en"/>
              <a:t>related items, preventing orphaned data in the database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11700" y="325525"/>
            <a:ext cx="3127500" cy="1327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Software Architecture and Components</a:t>
            </a:r>
            <a:endParaRPr sz="2400"/>
          </a:p>
        </p:txBody>
      </p:sp>
      <p:sp>
        <p:nvSpPr>
          <p:cNvPr id="139" name="Google Shape;139;p24"/>
          <p:cNvSpPr txBox="1"/>
          <p:nvPr>
            <p:ph idx="1" type="body"/>
          </p:nvPr>
        </p:nvSpPr>
        <p:spPr>
          <a:xfrm>
            <a:off x="311700" y="1653325"/>
            <a:ext cx="3127500" cy="33678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a:t>Database</a:t>
            </a:r>
            <a:r>
              <a:rPr lang="en"/>
              <a:t> </a:t>
            </a:r>
            <a:endParaRPr/>
          </a:p>
          <a:p>
            <a:pPr indent="-311150" lvl="0" marL="457200" rtl="0" algn="l">
              <a:spcBef>
                <a:spcPts val="1200"/>
              </a:spcBef>
              <a:spcAft>
                <a:spcPts val="0"/>
              </a:spcAft>
              <a:buSzPts val="1300"/>
              <a:buChar char="●"/>
            </a:pPr>
            <a:r>
              <a:rPr lang="en"/>
              <a:t>PostgreSQL</a:t>
            </a:r>
            <a:endParaRPr/>
          </a:p>
          <a:p>
            <a:pPr indent="0" lvl="0" marL="0" rtl="0" algn="l">
              <a:lnSpc>
                <a:spcPct val="100000"/>
              </a:lnSpc>
              <a:spcBef>
                <a:spcPts val="1200"/>
              </a:spcBef>
              <a:spcAft>
                <a:spcPts val="0"/>
              </a:spcAft>
              <a:buNone/>
            </a:pPr>
            <a:r>
              <a:rPr b="1" lang="en"/>
              <a:t>Backend</a:t>
            </a:r>
            <a:endParaRPr b="1"/>
          </a:p>
          <a:p>
            <a:pPr indent="-311150" lvl="0" marL="457200" rtl="0" algn="l">
              <a:spcBef>
                <a:spcPts val="1200"/>
              </a:spcBef>
              <a:spcAft>
                <a:spcPts val="0"/>
              </a:spcAft>
              <a:buSzPts val="1300"/>
              <a:buChar char="●"/>
            </a:pPr>
            <a:r>
              <a:rPr lang="en"/>
              <a:t>Framework: FastAPI</a:t>
            </a:r>
            <a:endParaRPr/>
          </a:p>
          <a:p>
            <a:pPr indent="-311150" lvl="0" marL="457200" rtl="0" algn="l">
              <a:spcBef>
                <a:spcPts val="0"/>
              </a:spcBef>
              <a:spcAft>
                <a:spcPts val="0"/>
              </a:spcAft>
              <a:buSzPts val="1300"/>
              <a:buChar char="●"/>
            </a:pPr>
            <a:r>
              <a:rPr lang="en"/>
              <a:t>ORM: SQLAlchemy</a:t>
            </a:r>
            <a:endParaRPr/>
          </a:p>
          <a:p>
            <a:pPr indent="-311150" lvl="0" marL="457200" rtl="0" algn="l">
              <a:spcBef>
                <a:spcPts val="0"/>
              </a:spcBef>
              <a:spcAft>
                <a:spcPts val="0"/>
              </a:spcAft>
              <a:buSzPts val="1300"/>
              <a:buChar char="●"/>
            </a:pPr>
            <a:r>
              <a:rPr lang="en"/>
              <a:t>Migration Tool: Alembic</a:t>
            </a:r>
            <a:endParaRPr/>
          </a:p>
          <a:p>
            <a:pPr indent="-311150" lvl="0" marL="457200" rtl="0" algn="l">
              <a:spcBef>
                <a:spcPts val="0"/>
              </a:spcBef>
              <a:spcAft>
                <a:spcPts val="0"/>
              </a:spcAft>
              <a:buSzPts val="1300"/>
              <a:buChar char="●"/>
            </a:pPr>
            <a:r>
              <a:rPr lang="en"/>
              <a:t>Data Validation: Pydantic</a:t>
            </a:r>
            <a:endParaRPr/>
          </a:p>
          <a:p>
            <a:pPr indent="0" lvl="0" marL="0" rtl="0" algn="l">
              <a:lnSpc>
                <a:spcPct val="100000"/>
              </a:lnSpc>
              <a:spcBef>
                <a:spcPts val="1200"/>
              </a:spcBef>
              <a:spcAft>
                <a:spcPts val="0"/>
              </a:spcAft>
              <a:buNone/>
            </a:pPr>
            <a:r>
              <a:rPr b="1" lang="en"/>
              <a:t>Frontend</a:t>
            </a:r>
            <a:endParaRPr b="1"/>
          </a:p>
          <a:p>
            <a:pPr indent="-311150" lvl="0" marL="457200" rtl="0" algn="l">
              <a:spcBef>
                <a:spcPts val="1200"/>
              </a:spcBef>
              <a:spcAft>
                <a:spcPts val="0"/>
              </a:spcAft>
              <a:buSzPts val="1300"/>
              <a:buChar char="●"/>
            </a:pPr>
            <a:r>
              <a:rPr lang="en"/>
              <a:t>Streamlit</a:t>
            </a:r>
            <a:endParaRPr/>
          </a:p>
        </p:txBody>
      </p:sp>
      <p:pic>
        <p:nvPicPr>
          <p:cNvPr descr="Open Chromebook laptop computer" id="140" name="Google Shape;140;p24"/>
          <p:cNvPicPr preferRelativeResize="0"/>
          <p:nvPr/>
        </p:nvPicPr>
        <p:blipFill>
          <a:blip r:embed="rId3">
            <a:alphaModFix/>
          </a:blip>
          <a:stretch>
            <a:fillRect/>
          </a:stretch>
        </p:blipFill>
        <p:spPr>
          <a:xfrm>
            <a:off x="3452975" y="709075"/>
            <a:ext cx="5591976" cy="3315997"/>
          </a:xfrm>
          <a:prstGeom prst="rect">
            <a:avLst/>
          </a:prstGeom>
          <a:noFill/>
          <a:ln>
            <a:noFill/>
          </a:ln>
        </p:spPr>
      </p:pic>
      <p:pic>
        <p:nvPicPr>
          <p:cNvPr descr="Sample wireframe for desktop application" id="141" name="Google Shape;141;p24"/>
          <p:cNvPicPr preferRelativeResize="0"/>
          <p:nvPr/>
        </p:nvPicPr>
        <p:blipFill rotWithShape="1">
          <a:blip r:embed="rId4">
            <a:alphaModFix/>
          </a:blip>
          <a:srcRect b="24800" l="0" r="0" t="0"/>
          <a:stretch/>
        </p:blipFill>
        <p:spPr>
          <a:xfrm>
            <a:off x="4131700" y="978250"/>
            <a:ext cx="4142049" cy="2335949"/>
          </a:xfrm>
          <a:prstGeom prst="rect">
            <a:avLst/>
          </a:prstGeom>
          <a:noFill/>
          <a:ln>
            <a:noFill/>
          </a:ln>
        </p:spPr>
      </p:pic>
      <p:pic>
        <p:nvPicPr>
          <p:cNvPr id="142" name="Google Shape;142;p24"/>
          <p:cNvPicPr preferRelativeResize="0"/>
          <p:nvPr/>
        </p:nvPicPr>
        <p:blipFill rotWithShape="1">
          <a:blip r:embed="rId5">
            <a:alphaModFix/>
          </a:blip>
          <a:srcRect b="-1173" l="0" r="0" t="0"/>
          <a:stretch/>
        </p:blipFill>
        <p:spPr>
          <a:xfrm>
            <a:off x="4131700" y="1084100"/>
            <a:ext cx="4142049" cy="22301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Purpose of Our Platform</a:t>
            </a:r>
            <a:endParaRPr/>
          </a:p>
        </p:txBody>
      </p:sp>
      <p:sp>
        <p:nvSpPr>
          <p:cNvPr id="71" name="Google Shape;71;p14"/>
          <p:cNvSpPr txBox="1"/>
          <p:nvPr>
            <p:ph idx="1" type="body"/>
          </p:nvPr>
        </p:nvSpPr>
        <p:spPr>
          <a:xfrm>
            <a:off x="4644675" y="863425"/>
            <a:ext cx="4166400" cy="3509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Consolidate</a:t>
            </a:r>
            <a:r>
              <a:rPr lang="en" sz="1800"/>
              <a:t> information about various companies and their carbon emissions impacts</a:t>
            </a:r>
            <a:endParaRPr sz="1800"/>
          </a:p>
          <a:p>
            <a:pPr indent="-342900" lvl="0" marL="457200" rtl="0" algn="l">
              <a:spcBef>
                <a:spcPts val="0"/>
              </a:spcBef>
              <a:spcAft>
                <a:spcPts val="0"/>
              </a:spcAft>
              <a:buSzPts val="1800"/>
              <a:buChar char="●"/>
            </a:pPr>
            <a:r>
              <a:rPr lang="en" sz="1800"/>
              <a:t>Organize and manage different emission sources</a:t>
            </a:r>
            <a:endParaRPr sz="1800"/>
          </a:p>
          <a:p>
            <a:pPr indent="-342900" lvl="0" marL="457200" rtl="0" algn="l">
              <a:spcBef>
                <a:spcPts val="0"/>
              </a:spcBef>
              <a:spcAft>
                <a:spcPts val="0"/>
              </a:spcAft>
              <a:buSzPts val="1800"/>
              <a:buChar char="●"/>
            </a:pPr>
            <a:r>
              <a:rPr lang="en" sz="1800"/>
              <a:t>Present analytics for companies aiming combat their carbon emissions sources with offsets and carbon sequestration methods</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UML</a:t>
            </a:r>
            <a:endParaRPr/>
          </a:p>
          <a:p>
            <a:pPr indent="0" lvl="0" marL="0" rtl="0" algn="l">
              <a:spcBef>
                <a:spcPts val="0"/>
              </a:spcBef>
              <a:spcAft>
                <a:spcPts val="0"/>
              </a:spcAft>
              <a:buNone/>
            </a:pPr>
            <a:r>
              <a:t/>
            </a:r>
            <a:endParaRPr/>
          </a:p>
        </p:txBody>
      </p:sp>
      <p:pic>
        <p:nvPicPr>
          <p:cNvPr id="77" name="Google Shape;77;p15"/>
          <p:cNvPicPr preferRelativeResize="0"/>
          <p:nvPr/>
        </p:nvPicPr>
        <p:blipFill>
          <a:blip r:embed="rId3">
            <a:alphaModFix/>
          </a:blip>
          <a:stretch>
            <a:fillRect/>
          </a:stretch>
        </p:blipFill>
        <p:spPr>
          <a:xfrm>
            <a:off x="2057400" y="333300"/>
            <a:ext cx="6525675" cy="46472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UML to Relational Model</a:t>
            </a:r>
            <a:endParaRPr/>
          </a:p>
        </p:txBody>
      </p:sp>
      <p:sp>
        <p:nvSpPr>
          <p:cNvPr id="83" name="Google Shape;83;p16"/>
          <p:cNvSpPr txBox="1"/>
          <p:nvPr>
            <p:ph idx="4294967295" type="body"/>
          </p:nvPr>
        </p:nvSpPr>
        <p:spPr>
          <a:xfrm>
            <a:off x="311725" y="1339450"/>
            <a:ext cx="4111200" cy="1005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1200" u="sng">
                <a:solidFill>
                  <a:srgbClr val="000000"/>
                </a:solidFill>
                <a:latin typeface="Arial"/>
                <a:ea typeface="Arial"/>
                <a:cs typeface="Arial"/>
                <a:sym typeface="Arial"/>
              </a:rPr>
              <a:t>Table 1: Company</a:t>
            </a:r>
            <a:endParaRPr b="1"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companyId: </a:t>
            </a:r>
            <a:r>
              <a:rPr lang="en" sz="1200">
                <a:solidFill>
                  <a:srgbClr val="000000"/>
                </a:solidFill>
                <a:latin typeface="Arial"/>
                <a:ea typeface="Arial"/>
                <a:cs typeface="Arial"/>
                <a:sym typeface="Arial"/>
              </a:rPr>
              <a:t>(int) Unique identifier for a company</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cName: </a:t>
            </a:r>
            <a:r>
              <a:rPr lang="en" sz="1200">
                <a:solidFill>
                  <a:srgbClr val="000000"/>
                </a:solidFill>
                <a:latin typeface="Arial"/>
                <a:ea typeface="Arial"/>
                <a:cs typeface="Arial"/>
                <a:sym typeface="Arial"/>
              </a:rPr>
              <a:t>(string) The company’s name</a:t>
            </a:r>
            <a:endParaRPr sz="1200">
              <a:solidFill>
                <a:srgbClr val="000000"/>
              </a:solidFill>
              <a:latin typeface="Arial"/>
              <a:ea typeface="Arial"/>
              <a:cs typeface="Arial"/>
              <a:sym typeface="Arial"/>
            </a:endParaRPr>
          </a:p>
          <a:p>
            <a:pPr indent="0" lvl="0" marL="0" rtl="0" algn="l">
              <a:spcBef>
                <a:spcPts val="0"/>
              </a:spcBef>
              <a:spcAft>
                <a:spcPts val="1200"/>
              </a:spcAft>
              <a:buNone/>
            </a:pPr>
            <a:r>
              <a:t/>
            </a:r>
            <a:endParaRPr sz="1500"/>
          </a:p>
        </p:txBody>
      </p:sp>
      <p:sp>
        <p:nvSpPr>
          <p:cNvPr id="84" name="Google Shape;84;p16"/>
          <p:cNvSpPr txBox="1"/>
          <p:nvPr/>
        </p:nvSpPr>
        <p:spPr>
          <a:xfrm>
            <a:off x="4651225" y="3763550"/>
            <a:ext cx="4333800" cy="121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u="sng"/>
              <a:t>Table 7: CarbonFootprint</a:t>
            </a:r>
            <a:endParaRPr b="1" sz="1200" u="sng"/>
          </a:p>
          <a:p>
            <a:pPr indent="0" lvl="0" marL="0" rtl="0" algn="l">
              <a:lnSpc>
                <a:spcPct val="115000"/>
              </a:lnSpc>
              <a:spcBef>
                <a:spcPts val="0"/>
              </a:spcBef>
              <a:spcAft>
                <a:spcPts val="0"/>
              </a:spcAft>
              <a:buNone/>
            </a:pPr>
            <a:r>
              <a:rPr b="1" lang="en" sz="1200"/>
              <a:t>footprintId: </a:t>
            </a:r>
            <a:r>
              <a:rPr lang="en" sz="1200"/>
              <a:t>(int) Unique identifier for carbon footprint</a:t>
            </a:r>
            <a:endParaRPr sz="1200"/>
          </a:p>
          <a:p>
            <a:pPr indent="0" lvl="0" marL="0" rtl="0" algn="l">
              <a:lnSpc>
                <a:spcPct val="115000"/>
              </a:lnSpc>
              <a:spcBef>
                <a:spcPts val="0"/>
              </a:spcBef>
              <a:spcAft>
                <a:spcPts val="0"/>
              </a:spcAft>
              <a:buNone/>
            </a:pPr>
            <a:r>
              <a:rPr b="1" lang="en" sz="1200"/>
              <a:t>sourceId</a:t>
            </a:r>
            <a:r>
              <a:rPr lang="en" sz="1200"/>
              <a:t>: (int) Source being assessed for its carbon footprint </a:t>
            </a:r>
            <a:endParaRPr sz="1200"/>
          </a:p>
          <a:p>
            <a:pPr indent="0" lvl="0" marL="0" rtl="0" algn="l">
              <a:lnSpc>
                <a:spcPct val="115000"/>
              </a:lnSpc>
              <a:spcBef>
                <a:spcPts val="0"/>
              </a:spcBef>
              <a:spcAft>
                <a:spcPts val="0"/>
              </a:spcAft>
              <a:buNone/>
            </a:pPr>
            <a:r>
              <a:rPr b="1" lang="en" sz="1200"/>
              <a:t>footprintValue</a:t>
            </a:r>
            <a:r>
              <a:rPr lang="en" sz="1200"/>
              <a:t>: (float) Total carbon footprint (in metric tons of CO2)</a:t>
            </a:r>
            <a:endParaRPr/>
          </a:p>
        </p:txBody>
      </p:sp>
      <p:sp>
        <p:nvSpPr>
          <p:cNvPr id="85" name="Google Shape;85;p16"/>
          <p:cNvSpPr txBox="1"/>
          <p:nvPr>
            <p:ph idx="4294967295" type="body"/>
          </p:nvPr>
        </p:nvSpPr>
        <p:spPr>
          <a:xfrm>
            <a:off x="311725" y="2076150"/>
            <a:ext cx="4435800" cy="12162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b="1" lang="en" sz="1200" u="sng">
                <a:solidFill>
                  <a:srgbClr val="000000"/>
                </a:solidFill>
                <a:latin typeface="Arial"/>
                <a:ea typeface="Arial"/>
                <a:cs typeface="Arial"/>
                <a:sym typeface="Arial"/>
              </a:rPr>
              <a:t>Table 2: Carbon Offset</a:t>
            </a:r>
            <a:endParaRPr b="1" sz="1200" u="sng">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offsetId:</a:t>
            </a:r>
            <a:r>
              <a:rPr lang="en" sz="1200">
                <a:solidFill>
                  <a:srgbClr val="000000"/>
                </a:solidFill>
                <a:latin typeface="Arial"/>
                <a:ea typeface="Arial"/>
                <a:cs typeface="Arial"/>
                <a:sym typeface="Arial"/>
              </a:rPr>
              <a:t> (int) Unique identifier for carbon offset transactions</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companyId:</a:t>
            </a:r>
            <a:r>
              <a:rPr lang="en" sz="1200">
                <a:solidFill>
                  <a:srgbClr val="000000"/>
                </a:solidFill>
                <a:latin typeface="Arial"/>
                <a:ea typeface="Arial"/>
                <a:cs typeface="Arial"/>
                <a:sym typeface="Arial"/>
              </a:rPr>
              <a:t> (int) Foreign key identifier linking to a company</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offsetType:</a:t>
            </a:r>
            <a:r>
              <a:rPr lang="en" sz="1200">
                <a:solidFill>
                  <a:srgbClr val="000000"/>
                </a:solidFill>
                <a:latin typeface="Arial"/>
                <a:ea typeface="Arial"/>
                <a:cs typeface="Arial"/>
                <a:sym typeface="Arial"/>
              </a:rPr>
              <a:t> (string) Type of offset (e.g. renewable energy projects, reforestation, etc.)</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offsetAmount:</a:t>
            </a:r>
            <a:r>
              <a:rPr lang="en" sz="1200">
                <a:solidFill>
                  <a:srgbClr val="000000"/>
                </a:solidFill>
                <a:latin typeface="Arial"/>
                <a:ea typeface="Arial"/>
                <a:cs typeface="Arial"/>
                <a:sym typeface="Arial"/>
              </a:rPr>
              <a:t> (int) Amount of carbon offset (in metric tons of CO2)</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date:</a:t>
            </a:r>
            <a:r>
              <a:rPr lang="en" sz="1200">
                <a:solidFill>
                  <a:srgbClr val="000000"/>
                </a:solidFill>
                <a:latin typeface="Arial"/>
                <a:ea typeface="Arial"/>
                <a:cs typeface="Arial"/>
                <a:sym typeface="Arial"/>
              </a:rPr>
              <a:t> (string) Date of the offset transaction</a:t>
            </a:r>
            <a:endParaRPr sz="1500"/>
          </a:p>
        </p:txBody>
      </p:sp>
      <p:sp>
        <p:nvSpPr>
          <p:cNvPr id="86" name="Google Shape;86;p16"/>
          <p:cNvSpPr txBox="1"/>
          <p:nvPr>
            <p:ph idx="4294967295" type="body"/>
          </p:nvPr>
        </p:nvSpPr>
        <p:spPr>
          <a:xfrm>
            <a:off x="311725" y="3105900"/>
            <a:ext cx="4111200" cy="10056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b="1" lang="en" sz="1200" u="sng">
                <a:solidFill>
                  <a:srgbClr val="000000"/>
                </a:solidFill>
                <a:latin typeface="Arial"/>
                <a:ea typeface="Arial"/>
                <a:cs typeface="Arial"/>
                <a:sym typeface="Arial"/>
              </a:rPr>
              <a:t>Table 3: Company Branch</a:t>
            </a:r>
            <a:endParaRPr b="1"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branchId:</a:t>
            </a:r>
            <a:r>
              <a:rPr lang="en" sz="1200">
                <a:solidFill>
                  <a:srgbClr val="000000"/>
                </a:solidFill>
                <a:latin typeface="Arial"/>
                <a:ea typeface="Arial"/>
                <a:cs typeface="Arial"/>
                <a:sym typeface="Arial"/>
              </a:rPr>
              <a:t> (int) Unique identifier for a branch within a company</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companyId:</a:t>
            </a:r>
            <a:r>
              <a:rPr lang="en" sz="1200">
                <a:solidFill>
                  <a:srgbClr val="000000"/>
                </a:solidFill>
                <a:latin typeface="Arial"/>
                <a:ea typeface="Arial"/>
                <a:cs typeface="Arial"/>
                <a:sym typeface="Arial"/>
              </a:rPr>
              <a:t> (int) Foreign key for the associated company’s id</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branchName:</a:t>
            </a:r>
            <a:r>
              <a:rPr lang="en" sz="1200">
                <a:solidFill>
                  <a:srgbClr val="000000"/>
                </a:solidFill>
                <a:latin typeface="Arial"/>
                <a:ea typeface="Arial"/>
                <a:cs typeface="Arial"/>
                <a:sym typeface="Arial"/>
              </a:rPr>
              <a:t> (string) The branch’s name</a:t>
            </a:r>
            <a:endParaRPr sz="1500"/>
          </a:p>
        </p:txBody>
      </p:sp>
      <p:sp>
        <p:nvSpPr>
          <p:cNvPr id="87" name="Google Shape;87;p16"/>
          <p:cNvSpPr txBox="1"/>
          <p:nvPr>
            <p:ph idx="4294967295" type="body"/>
          </p:nvPr>
        </p:nvSpPr>
        <p:spPr>
          <a:xfrm>
            <a:off x="311725" y="3976850"/>
            <a:ext cx="4111200" cy="12189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sz="1200" u="sng">
                <a:solidFill>
                  <a:srgbClr val="000000"/>
                </a:solidFill>
                <a:latin typeface="Arial"/>
                <a:ea typeface="Arial"/>
                <a:cs typeface="Arial"/>
                <a:sym typeface="Arial"/>
              </a:rPr>
              <a:t>Table 4: CarbonEmissionsSource</a:t>
            </a:r>
            <a:endParaRPr b="1"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sourceId:</a:t>
            </a:r>
            <a:r>
              <a:rPr lang="en" sz="1200">
                <a:solidFill>
                  <a:srgbClr val="000000"/>
                </a:solidFill>
                <a:latin typeface="Arial"/>
                <a:ea typeface="Arial"/>
                <a:cs typeface="Arial"/>
                <a:sym typeface="Arial"/>
              </a:rPr>
              <a:t> (int) Unique identifier for carbon emissions source</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branchId:</a:t>
            </a:r>
            <a:r>
              <a:rPr lang="en" sz="1200">
                <a:solidFill>
                  <a:srgbClr val="000000"/>
                </a:solidFill>
                <a:latin typeface="Arial"/>
                <a:ea typeface="Arial"/>
                <a:cs typeface="Arial"/>
                <a:sym typeface="Arial"/>
              </a:rPr>
              <a:t> (int) Foreign key linking to branch</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sourceType:</a:t>
            </a:r>
            <a:r>
              <a:rPr lang="en" sz="1200">
                <a:solidFill>
                  <a:srgbClr val="000000"/>
                </a:solidFill>
                <a:latin typeface="Arial"/>
                <a:ea typeface="Arial"/>
                <a:cs typeface="Arial"/>
                <a:sym typeface="Arial"/>
              </a:rPr>
              <a:t> (string) Type of emission source</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totalEmissionValue: </a:t>
            </a:r>
            <a:r>
              <a:rPr lang="en" sz="1200">
                <a:solidFill>
                  <a:srgbClr val="000000"/>
                </a:solidFill>
                <a:latin typeface="Arial"/>
                <a:ea typeface="Arial"/>
                <a:cs typeface="Arial"/>
                <a:sym typeface="Arial"/>
              </a:rPr>
              <a:t>(float) Net amount of carbon emissions released (in metric tons of CO2)</a:t>
            </a:r>
            <a:endParaRPr sz="1500"/>
          </a:p>
        </p:txBody>
      </p:sp>
      <p:sp>
        <p:nvSpPr>
          <p:cNvPr id="88" name="Google Shape;88;p16"/>
          <p:cNvSpPr txBox="1"/>
          <p:nvPr>
            <p:ph idx="4294967295" type="body"/>
          </p:nvPr>
        </p:nvSpPr>
        <p:spPr>
          <a:xfrm>
            <a:off x="4691125" y="1322475"/>
            <a:ext cx="4254000" cy="1413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sz="1200" u="sng">
                <a:solidFill>
                  <a:srgbClr val="000000"/>
                </a:solidFill>
                <a:latin typeface="Arial"/>
                <a:ea typeface="Arial"/>
                <a:cs typeface="Arial"/>
                <a:sym typeface="Arial"/>
              </a:rPr>
              <a:t>Table 5: CarbonSequestration</a:t>
            </a:r>
            <a:endParaRPr b="1"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seqId:</a:t>
            </a:r>
            <a:r>
              <a:rPr lang="en" sz="1200">
                <a:solidFill>
                  <a:srgbClr val="000000"/>
                </a:solidFill>
                <a:latin typeface="Arial"/>
                <a:ea typeface="Arial"/>
                <a:cs typeface="Arial"/>
                <a:sym typeface="Arial"/>
              </a:rPr>
              <a:t> (int)</a:t>
            </a:r>
            <a:r>
              <a:rPr b="1" lang="en" sz="1200">
                <a:solidFill>
                  <a:srgbClr val="000000"/>
                </a:solidFill>
                <a:latin typeface="Arial"/>
                <a:ea typeface="Arial"/>
                <a:cs typeface="Arial"/>
                <a:sym typeface="Arial"/>
              </a:rPr>
              <a:t> </a:t>
            </a:r>
            <a:r>
              <a:rPr lang="en" sz="1200">
                <a:solidFill>
                  <a:srgbClr val="000000"/>
                </a:solidFill>
                <a:latin typeface="Arial"/>
                <a:ea typeface="Arial"/>
                <a:cs typeface="Arial"/>
                <a:sym typeface="Arial"/>
              </a:rPr>
              <a:t>Unique identifier for carbon sequestration transaction</a:t>
            </a:r>
            <a:endParaRPr b="1"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seqType:</a:t>
            </a:r>
            <a:r>
              <a:rPr lang="en" sz="1200">
                <a:solidFill>
                  <a:srgbClr val="000000"/>
                </a:solidFill>
                <a:latin typeface="Arial"/>
                <a:ea typeface="Arial"/>
                <a:cs typeface="Arial"/>
                <a:sym typeface="Arial"/>
              </a:rPr>
              <a:t> (string) Type of sequestration method (carbon capture and storage)</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sourceId:</a:t>
            </a:r>
            <a:r>
              <a:rPr lang="en" sz="1200">
                <a:solidFill>
                  <a:srgbClr val="000000"/>
                </a:solidFill>
                <a:latin typeface="Arial"/>
                <a:ea typeface="Arial"/>
                <a:cs typeface="Arial"/>
                <a:sym typeface="Arial"/>
              </a:rPr>
              <a:t> (int) Foreign key linked to carbon emissions source</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seqValue:</a:t>
            </a:r>
            <a:r>
              <a:rPr lang="en" sz="1200">
                <a:solidFill>
                  <a:srgbClr val="000000"/>
                </a:solidFill>
                <a:latin typeface="Arial"/>
                <a:ea typeface="Arial"/>
                <a:cs typeface="Arial"/>
                <a:sym typeface="Arial"/>
              </a:rPr>
              <a:t> (float) Amount of carbon sequestered (in metric tons of CO2)</a:t>
            </a:r>
            <a:endParaRPr sz="1500"/>
          </a:p>
        </p:txBody>
      </p:sp>
      <p:sp>
        <p:nvSpPr>
          <p:cNvPr id="89" name="Google Shape;89;p16"/>
          <p:cNvSpPr txBox="1"/>
          <p:nvPr>
            <p:ph idx="4294967295" type="body"/>
          </p:nvPr>
        </p:nvSpPr>
        <p:spPr>
          <a:xfrm>
            <a:off x="4691125" y="2649663"/>
            <a:ext cx="3703500" cy="1005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sz="1200" u="sng">
                <a:solidFill>
                  <a:srgbClr val="000000"/>
                </a:solidFill>
                <a:latin typeface="Arial"/>
                <a:ea typeface="Arial"/>
                <a:cs typeface="Arial"/>
                <a:sym typeface="Arial"/>
              </a:rPr>
              <a:t>Table 6: CarbonRegulation</a:t>
            </a:r>
            <a:endParaRPr b="1"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regulationId:</a:t>
            </a:r>
            <a:r>
              <a:rPr lang="en" sz="1200">
                <a:solidFill>
                  <a:srgbClr val="000000"/>
                </a:solidFill>
                <a:latin typeface="Arial"/>
                <a:ea typeface="Arial"/>
                <a:cs typeface="Arial"/>
                <a:sym typeface="Arial"/>
              </a:rPr>
              <a:t> (int) Unique identifier for carbon regulations or policies</a:t>
            </a:r>
            <a:endParaRPr sz="1200" strike="sngStrike">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regulationName:</a:t>
            </a:r>
            <a:r>
              <a:rPr lang="en" sz="1200">
                <a:solidFill>
                  <a:srgbClr val="000000"/>
                </a:solidFill>
                <a:latin typeface="Arial"/>
                <a:ea typeface="Arial"/>
                <a:cs typeface="Arial"/>
                <a:sym typeface="Arial"/>
              </a:rPr>
              <a:t> (string) Name of the regulation</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description: </a:t>
            </a:r>
            <a:r>
              <a:rPr lang="en" sz="1200">
                <a:solidFill>
                  <a:srgbClr val="000000"/>
                </a:solidFill>
                <a:latin typeface="Arial"/>
                <a:ea typeface="Arial"/>
                <a:cs typeface="Arial"/>
                <a:sym typeface="Arial"/>
              </a:rPr>
              <a:t>(string) Description of the regulation</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BCNF Decomposition</a:t>
            </a:r>
            <a:endParaRPr/>
          </a:p>
        </p:txBody>
      </p:sp>
      <p:sp>
        <p:nvSpPr>
          <p:cNvPr id="95" name="Google Shape;95;p17"/>
          <p:cNvSpPr txBox="1"/>
          <p:nvPr/>
        </p:nvSpPr>
        <p:spPr>
          <a:xfrm>
            <a:off x="31800" y="1050550"/>
            <a:ext cx="9080400" cy="4192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en" sz="1200"/>
              <a:t>Relations R = { Company(R1), CarbonOffset(R2), CompanyBranch(R3), CarbonEmissionSource(R4), CarbonSequestration(R5), CarbonRegulation(R6), CarbonFootprint(R7), *R8 Added below from superkey*}</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b="1" lang="en" sz="1200" u="sng"/>
              <a:t>Functional Dependencies for Each Relation:</a:t>
            </a:r>
            <a:r>
              <a:rPr lang="en" sz="1200"/>
              <a:t> </a:t>
            </a:r>
            <a:endParaRPr sz="1200"/>
          </a:p>
          <a:p>
            <a:pPr indent="0" lvl="0" marL="0" rtl="0" algn="l">
              <a:lnSpc>
                <a:spcPct val="115000"/>
              </a:lnSpc>
              <a:spcBef>
                <a:spcPts val="0"/>
              </a:spcBef>
              <a:spcAft>
                <a:spcPts val="0"/>
              </a:spcAft>
              <a:buNone/>
            </a:pPr>
            <a:r>
              <a:rPr lang="en" sz="1200"/>
              <a:t>F = { companyId → cName (F1)</a:t>
            </a:r>
            <a:endParaRPr sz="1200"/>
          </a:p>
          <a:p>
            <a:pPr indent="0" lvl="0" marL="0" rtl="0" algn="l">
              <a:lnSpc>
                <a:spcPct val="115000"/>
              </a:lnSpc>
              <a:spcBef>
                <a:spcPts val="0"/>
              </a:spcBef>
              <a:spcAft>
                <a:spcPts val="0"/>
              </a:spcAft>
              <a:buNone/>
            </a:pPr>
            <a:r>
              <a:rPr lang="en" sz="1200"/>
              <a:t>	offsetId → companyId offsetType offsetAmount date (F2)</a:t>
            </a:r>
            <a:endParaRPr sz="1200"/>
          </a:p>
          <a:p>
            <a:pPr indent="0" lvl="0" marL="0" rtl="0" algn="l">
              <a:lnSpc>
                <a:spcPct val="115000"/>
              </a:lnSpc>
              <a:spcBef>
                <a:spcPts val="0"/>
              </a:spcBef>
              <a:spcAft>
                <a:spcPts val="0"/>
              </a:spcAft>
              <a:buNone/>
            </a:pPr>
            <a:r>
              <a:rPr lang="en" sz="1200"/>
              <a:t>	branchId → companyId</a:t>
            </a:r>
            <a:r>
              <a:rPr b="1" lang="en" sz="1200"/>
              <a:t> </a:t>
            </a:r>
            <a:r>
              <a:rPr lang="en" sz="1200"/>
              <a:t>branchName (F3)</a:t>
            </a:r>
            <a:endParaRPr sz="1200"/>
          </a:p>
          <a:p>
            <a:pPr indent="0" lvl="0" marL="0" rtl="0" algn="l">
              <a:lnSpc>
                <a:spcPct val="115000"/>
              </a:lnSpc>
              <a:spcBef>
                <a:spcPts val="0"/>
              </a:spcBef>
              <a:spcAft>
                <a:spcPts val="0"/>
              </a:spcAft>
              <a:buNone/>
            </a:pPr>
            <a:r>
              <a:rPr lang="en" sz="1200"/>
              <a:t>	sourceId → branchId sourceType totalEmissionValue (F4)</a:t>
            </a:r>
            <a:endParaRPr sz="1200"/>
          </a:p>
          <a:p>
            <a:pPr indent="0" lvl="0" marL="0" rtl="0" algn="l">
              <a:lnSpc>
                <a:spcPct val="115000"/>
              </a:lnSpc>
              <a:spcBef>
                <a:spcPts val="0"/>
              </a:spcBef>
              <a:spcAft>
                <a:spcPts val="0"/>
              </a:spcAft>
              <a:buNone/>
            </a:pPr>
            <a:r>
              <a:rPr lang="en" sz="1200"/>
              <a:t>	seqId → sourceId seqType seqValue (F5)</a:t>
            </a:r>
            <a:endParaRPr sz="1200"/>
          </a:p>
          <a:p>
            <a:pPr indent="0" lvl="0" marL="0" rtl="0" algn="l">
              <a:lnSpc>
                <a:spcPct val="115000"/>
              </a:lnSpc>
              <a:spcBef>
                <a:spcPts val="0"/>
              </a:spcBef>
              <a:spcAft>
                <a:spcPts val="0"/>
              </a:spcAft>
              <a:buNone/>
            </a:pPr>
            <a:r>
              <a:rPr lang="en" sz="1200"/>
              <a:t>	regulationId → regulationName regulationDescription (F6)</a:t>
            </a:r>
            <a:endParaRPr sz="1200"/>
          </a:p>
          <a:p>
            <a:pPr indent="457200" lvl="0" marL="0" rtl="0" algn="l">
              <a:lnSpc>
                <a:spcPct val="115000"/>
              </a:lnSpc>
              <a:spcBef>
                <a:spcPts val="0"/>
              </a:spcBef>
              <a:spcAft>
                <a:spcPts val="0"/>
              </a:spcAft>
              <a:buNone/>
            </a:pPr>
            <a:r>
              <a:rPr lang="en" sz="1200"/>
              <a:t>footprintId → sourceId footprintValue (F7)}</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en" sz="1200" u="sng"/>
              <a:t>New superkey for decomposition:</a:t>
            </a:r>
            <a:endParaRPr sz="1200" u="sng"/>
          </a:p>
          <a:p>
            <a:pPr indent="0" lvl="0" marL="0" rtl="0" algn="l">
              <a:lnSpc>
                <a:spcPct val="115000"/>
              </a:lnSpc>
              <a:spcBef>
                <a:spcPts val="0"/>
              </a:spcBef>
              <a:spcAft>
                <a:spcPts val="0"/>
              </a:spcAft>
              <a:buNone/>
            </a:pPr>
            <a:r>
              <a:rPr lang="en" sz="1200"/>
              <a:t>regulationId, footprintId, seqId → companyId, name, offsetId, offsetType, offsetAmount, date, branchId, branchName, sourceId, sourceType, totalEmissionValue, seqType, seqValue, footprintValue, regulationName, description</a:t>
            </a:r>
            <a:endParaRPr sz="1200"/>
          </a:p>
          <a:p>
            <a:pPr indent="0" lvl="0" marL="0" rtl="0" algn="l">
              <a:lnSpc>
                <a:spcPct val="115000"/>
              </a:lnSpc>
              <a:spcBef>
                <a:spcPts val="0"/>
              </a:spcBef>
              <a:spcAft>
                <a:spcPts val="0"/>
              </a:spcAft>
              <a:buNone/>
            </a:pPr>
            <a:r>
              <a:t/>
            </a:r>
            <a:endParaRPr sz="1200"/>
          </a:p>
          <a:p>
            <a:pPr indent="0" lvl="0" marL="0" rtl="0" algn="l">
              <a:lnSpc>
                <a:spcPct val="115000"/>
              </a:lnSpc>
              <a:spcBef>
                <a:spcPts val="0"/>
              </a:spcBef>
              <a:spcAft>
                <a:spcPts val="0"/>
              </a:spcAft>
              <a:buNone/>
            </a:pPr>
            <a:r>
              <a:rPr lang="en" sz="1200"/>
              <a:t>(regulationId, offsetId, footprintId, seqId)+ = R</a:t>
            </a:r>
            <a:endParaRPr sz="1200"/>
          </a:p>
          <a:p>
            <a:pPr indent="0" lvl="0" marL="0" rtl="0" algn="l">
              <a:lnSpc>
                <a:spcPct val="115000"/>
              </a:lnSpc>
              <a:spcBef>
                <a:spcPts val="0"/>
              </a:spcBef>
              <a:spcAft>
                <a:spcPts val="0"/>
              </a:spcAft>
              <a:buNone/>
            </a:pPr>
            <a:r>
              <a:rPr lang="en" sz="1200"/>
              <a:t>R8 → Table(regulationId, offsetId footprintId, seqId)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284350" y="581525"/>
            <a:ext cx="4045200" cy="1509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BCNF Decomposition</a:t>
            </a:r>
            <a:endParaRPr/>
          </a:p>
        </p:txBody>
      </p:sp>
      <p:sp>
        <p:nvSpPr>
          <p:cNvPr id="101" name="Google Shape;101;p18"/>
          <p:cNvSpPr txBox="1"/>
          <p:nvPr>
            <p:ph idx="2" type="body"/>
          </p:nvPr>
        </p:nvSpPr>
        <p:spPr>
          <a:xfrm>
            <a:off x="4823400" y="724200"/>
            <a:ext cx="4217700" cy="3695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1200" u="sng">
                <a:solidFill>
                  <a:srgbClr val="000000"/>
                </a:solidFill>
                <a:latin typeface="Arial"/>
                <a:ea typeface="Arial"/>
                <a:cs typeface="Arial"/>
                <a:sym typeface="Arial"/>
              </a:rPr>
              <a:t>Table 8 (new):</a:t>
            </a:r>
            <a:endParaRPr b="1" sz="1200" u="sng">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regulationId:</a:t>
            </a:r>
            <a:r>
              <a:rPr lang="en" sz="1200">
                <a:solidFill>
                  <a:srgbClr val="000000"/>
                </a:solidFill>
                <a:latin typeface="Arial"/>
                <a:ea typeface="Arial"/>
                <a:cs typeface="Arial"/>
                <a:sym typeface="Arial"/>
              </a:rPr>
              <a:t> (int) Unique identifier for carbon regulations or policies</a:t>
            </a:r>
            <a:endParaRPr sz="1200" strike="sngStrike">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offsetId:</a:t>
            </a:r>
            <a:r>
              <a:rPr lang="en" sz="1200">
                <a:solidFill>
                  <a:srgbClr val="000000"/>
                </a:solidFill>
                <a:latin typeface="Arial"/>
                <a:ea typeface="Arial"/>
                <a:cs typeface="Arial"/>
                <a:sym typeface="Arial"/>
              </a:rPr>
              <a:t> (int) Unique identifier for carbon offset transactions</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footprintId: </a:t>
            </a:r>
            <a:r>
              <a:rPr lang="en" sz="1200">
                <a:solidFill>
                  <a:srgbClr val="000000"/>
                </a:solidFill>
                <a:latin typeface="Arial"/>
                <a:ea typeface="Arial"/>
                <a:cs typeface="Arial"/>
                <a:sym typeface="Arial"/>
              </a:rPr>
              <a:t>(int) Unique identifier for carbon footprint</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seqId:</a:t>
            </a:r>
            <a:r>
              <a:rPr lang="en" sz="1200">
                <a:solidFill>
                  <a:srgbClr val="000000"/>
                </a:solidFill>
                <a:latin typeface="Arial"/>
                <a:ea typeface="Arial"/>
                <a:cs typeface="Arial"/>
                <a:sym typeface="Arial"/>
              </a:rPr>
              <a:t> (int)</a:t>
            </a:r>
            <a:r>
              <a:rPr b="1" lang="en" sz="1200">
                <a:solidFill>
                  <a:srgbClr val="000000"/>
                </a:solidFill>
                <a:latin typeface="Arial"/>
                <a:ea typeface="Arial"/>
                <a:cs typeface="Arial"/>
                <a:sym typeface="Arial"/>
              </a:rPr>
              <a:t> </a:t>
            </a:r>
            <a:r>
              <a:rPr lang="en" sz="1200">
                <a:solidFill>
                  <a:srgbClr val="000000"/>
                </a:solidFill>
                <a:latin typeface="Arial"/>
                <a:ea typeface="Arial"/>
                <a:cs typeface="Arial"/>
                <a:sym typeface="Arial"/>
              </a:rPr>
              <a:t>Unique identifier for carbon sequestration transaction</a:t>
            </a:r>
            <a:endParaRPr b="1" sz="1200">
              <a:solidFill>
                <a:srgbClr val="000000"/>
              </a:solidFill>
              <a:latin typeface="Arial"/>
              <a:ea typeface="Arial"/>
              <a:cs typeface="Arial"/>
              <a:sym typeface="Arial"/>
            </a:endParaRPr>
          </a:p>
          <a:p>
            <a:pPr indent="0" lvl="0" marL="0" rtl="0" algn="l">
              <a:spcBef>
                <a:spcPts val="0"/>
              </a:spcBef>
              <a:spcAft>
                <a:spcPts val="0"/>
              </a:spcAft>
              <a:buNone/>
            </a:pPr>
            <a:r>
              <a:t/>
            </a:r>
            <a:endParaRPr b="1" sz="1200">
              <a:solidFill>
                <a:srgbClr val="000000"/>
              </a:solidFill>
              <a:latin typeface="Arial"/>
              <a:ea typeface="Arial"/>
              <a:cs typeface="Arial"/>
              <a:sym typeface="Arial"/>
            </a:endParaRPr>
          </a:p>
          <a:p>
            <a:pPr indent="0" lvl="0" marL="0" rtl="0" algn="l">
              <a:spcBef>
                <a:spcPts val="0"/>
              </a:spcBef>
              <a:spcAft>
                <a:spcPts val="0"/>
              </a:spcAft>
              <a:buNone/>
            </a:pPr>
            <a:r>
              <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Final Relations via BCNF:</a:t>
            </a:r>
            <a:endParaRPr b="1"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R1 = {companyId, cName}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R2 = {offsetId, companyId, offsetType, offsetAmount, date}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FF0000"/>
                </a:solidFill>
                <a:latin typeface="Arial"/>
                <a:ea typeface="Arial"/>
                <a:cs typeface="Arial"/>
                <a:sym typeface="Arial"/>
              </a:rPr>
              <a:t>R3 = {branchId, companyId, branchName}            </a:t>
            </a:r>
            <a:endParaRPr sz="1200">
              <a:solidFill>
                <a:srgbClr val="FF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R4 = {sourceId, branchId, sourceType, totalEmissionValue}</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R5 = {seqId, sourceId, seqType, seqValue}</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R6 = {regulationId, regulationName, description}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R7 = {footprintId, sourceId, footprintValue}</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R8 = {regulationId, offsetId footprintId, seqId, </a:t>
            </a:r>
            <a:r>
              <a:rPr b="1" lang="en" sz="1200">
                <a:solidFill>
                  <a:schemeClr val="dk1"/>
                </a:solidFill>
                <a:latin typeface="Arial"/>
                <a:ea typeface="Arial"/>
                <a:cs typeface="Arial"/>
                <a:sym typeface="Arial"/>
              </a:rPr>
              <a:t>branchName}</a:t>
            </a:r>
            <a:endParaRPr b="1" sz="1500">
              <a:solidFill>
                <a:schemeClr val="dk1"/>
              </a:solidFill>
            </a:endParaRPr>
          </a:p>
        </p:txBody>
      </p:sp>
      <p:pic>
        <p:nvPicPr>
          <p:cNvPr id="102" name="Google Shape;102;p18"/>
          <p:cNvPicPr preferRelativeResize="0"/>
          <p:nvPr/>
        </p:nvPicPr>
        <p:blipFill>
          <a:blip r:embed="rId3">
            <a:alphaModFix/>
          </a:blip>
          <a:stretch>
            <a:fillRect/>
          </a:stretch>
        </p:blipFill>
        <p:spPr>
          <a:xfrm>
            <a:off x="152400" y="1732278"/>
            <a:ext cx="4177150" cy="323997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nvSpPr>
        <p:spPr>
          <a:xfrm>
            <a:off x="0" y="476250"/>
            <a:ext cx="9577800" cy="4395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u="sng"/>
              <a:t>3NF synthesis</a:t>
            </a:r>
            <a:endParaRPr b="1" sz="1600" u="sng"/>
          </a:p>
          <a:p>
            <a:pPr indent="0" lvl="0" marL="0" rtl="0" algn="l">
              <a:lnSpc>
                <a:spcPct val="115000"/>
              </a:lnSpc>
              <a:spcBef>
                <a:spcPts val="0"/>
              </a:spcBef>
              <a:spcAft>
                <a:spcPts val="0"/>
              </a:spcAft>
              <a:buNone/>
            </a:pPr>
            <a:r>
              <a:t/>
            </a:r>
            <a:endParaRPr b="1" sz="1600" u="sng"/>
          </a:p>
          <a:p>
            <a:pPr indent="0" lvl="0" marL="0" rtl="0" algn="l">
              <a:lnSpc>
                <a:spcPct val="115000"/>
              </a:lnSpc>
              <a:spcBef>
                <a:spcPts val="0"/>
              </a:spcBef>
              <a:spcAft>
                <a:spcPts val="0"/>
              </a:spcAft>
              <a:buNone/>
            </a:pPr>
            <a:r>
              <a:rPr lang="en" sz="1600"/>
              <a:t>R = {branchId, branchName, cName, companyId, date, description, footprintId, footprintValue, offsetAmount, offsetId, offsetType, regulationId, regulationName, seqId, seqType, seqValue, sourceId, sourceType, totalEmissionValue}</a:t>
            </a:r>
            <a:endParaRPr sz="1600"/>
          </a:p>
          <a:p>
            <a:pPr indent="0" lvl="0" marL="0" rtl="0" algn="l">
              <a:lnSpc>
                <a:spcPct val="115000"/>
              </a:lnSpc>
              <a:spcBef>
                <a:spcPts val="0"/>
              </a:spcBef>
              <a:spcAft>
                <a:spcPts val="0"/>
              </a:spcAft>
              <a:buNone/>
            </a:pPr>
            <a:r>
              <a:t/>
            </a:r>
            <a:endParaRPr sz="1600"/>
          </a:p>
          <a:p>
            <a:pPr indent="0" lvl="0" marL="0" rtl="0" algn="l">
              <a:lnSpc>
                <a:spcPct val="115000"/>
              </a:lnSpc>
              <a:spcBef>
                <a:spcPts val="0"/>
              </a:spcBef>
              <a:spcAft>
                <a:spcPts val="0"/>
              </a:spcAft>
              <a:buNone/>
            </a:pPr>
            <a:r>
              <a:rPr lang="en" sz="1600"/>
              <a:t>FDs = {companyId -&gt; cName</a:t>
            </a:r>
            <a:endParaRPr sz="1600"/>
          </a:p>
          <a:p>
            <a:pPr indent="0" lvl="0" marL="0" rtl="0" algn="l">
              <a:lnSpc>
                <a:spcPct val="115000"/>
              </a:lnSpc>
              <a:spcBef>
                <a:spcPts val="0"/>
              </a:spcBef>
              <a:spcAft>
                <a:spcPts val="0"/>
              </a:spcAft>
              <a:buNone/>
            </a:pPr>
            <a:r>
              <a:rPr lang="en" sz="1600"/>
              <a:t>offsetId -&gt; companyId, offsetType, offsetAmount, date</a:t>
            </a:r>
            <a:endParaRPr sz="1600"/>
          </a:p>
          <a:p>
            <a:pPr indent="0" lvl="0" marL="0" rtl="0" algn="l">
              <a:lnSpc>
                <a:spcPct val="115000"/>
              </a:lnSpc>
              <a:spcBef>
                <a:spcPts val="0"/>
              </a:spcBef>
              <a:spcAft>
                <a:spcPts val="0"/>
              </a:spcAft>
              <a:buNone/>
            </a:pPr>
            <a:r>
              <a:rPr lang="en" sz="1600"/>
              <a:t>branchId -&gt; companyId, branchName</a:t>
            </a:r>
            <a:endParaRPr sz="1600"/>
          </a:p>
          <a:p>
            <a:pPr indent="0" lvl="0" marL="0" rtl="0" algn="l">
              <a:lnSpc>
                <a:spcPct val="115000"/>
              </a:lnSpc>
              <a:spcBef>
                <a:spcPts val="0"/>
              </a:spcBef>
              <a:spcAft>
                <a:spcPts val="0"/>
              </a:spcAft>
              <a:buNone/>
            </a:pPr>
            <a:r>
              <a:rPr lang="en" sz="1600"/>
              <a:t>sourceId -&gt; branchId, sourceType, totalEmissionValue</a:t>
            </a:r>
            <a:endParaRPr sz="1600"/>
          </a:p>
          <a:p>
            <a:pPr indent="0" lvl="0" marL="0" rtl="0" algn="l">
              <a:lnSpc>
                <a:spcPct val="115000"/>
              </a:lnSpc>
              <a:spcBef>
                <a:spcPts val="0"/>
              </a:spcBef>
              <a:spcAft>
                <a:spcPts val="0"/>
              </a:spcAft>
              <a:buNone/>
            </a:pPr>
            <a:r>
              <a:rPr lang="en" sz="1600"/>
              <a:t>seqId -&gt; sourceId, seqType, seqValue</a:t>
            </a:r>
            <a:endParaRPr sz="1600"/>
          </a:p>
          <a:p>
            <a:pPr indent="0" lvl="0" marL="0" rtl="0" algn="l">
              <a:lnSpc>
                <a:spcPct val="115000"/>
              </a:lnSpc>
              <a:spcBef>
                <a:spcPts val="0"/>
              </a:spcBef>
              <a:spcAft>
                <a:spcPts val="0"/>
              </a:spcAft>
              <a:buNone/>
            </a:pPr>
            <a:r>
              <a:rPr lang="en" sz="1600"/>
              <a:t>regulationId -&gt; regulationName, description</a:t>
            </a:r>
            <a:endParaRPr sz="1600"/>
          </a:p>
          <a:p>
            <a:pPr indent="0" lvl="0" marL="0" rtl="0" algn="l">
              <a:lnSpc>
                <a:spcPct val="115000"/>
              </a:lnSpc>
              <a:spcBef>
                <a:spcPts val="0"/>
              </a:spcBef>
              <a:spcAft>
                <a:spcPts val="0"/>
              </a:spcAft>
              <a:buNone/>
            </a:pPr>
            <a:r>
              <a:rPr lang="en" sz="1600"/>
              <a:t>footprintId -&gt; sourceId, footprintValue}</a:t>
            </a:r>
            <a:endParaRPr sz="1600"/>
          </a:p>
          <a:p>
            <a:pPr indent="0" lvl="0" marL="0" rtl="0" algn="l">
              <a:lnSpc>
                <a:spcPct val="115000"/>
              </a:lnSpc>
              <a:spcBef>
                <a:spcPts val="0"/>
              </a:spcBef>
              <a:spcAft>
                <a:spcPts val="0"/>
              </a:spcAft>
              <a:buNone/>
            </a:pPr>
            <a:r>
              <a:t/>
            </a:r>
            <a:endParaRPr sz="1600"/>
          </a:p>
          <a:p>
            <a:pPr indent="0" lvl="0" marL="0" rtl="0" algn="l">
              <a:lnSpc>
                <a:spcPct val="115000"/>
              </a:lnSpc>
              <a:spcBef>
                <a:spcPts val="0"/>
              </a:spcBef>
              <a:spcAft>
                <a:spcPts val="0"/>
              </a:spcAft>
              <a:buNone/>
            </a:pPr>
            <a:r>
              <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nvSpPr>
        <p:spPr>
          <a:xfrm>
            <a:off x="0" y="0"/>
            <a:ext cx="4180500" cy="52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100"/>
              <a:t>Step 1</a:t>
            </a:r>
            <a:r>
              <a:rPr lang="en" sz="1100"/>
              <a:t>: Apply the minimal cover algorithm on FDs to produce a minimal cover </a:t>
            </a:r>
            <a:r>
              <a:rPr lang="en" sz="1100">
                <a:latin typeface="Times New Roman"/>
                <a:ea typeface="Times New Roman"/>
                <a:cs typeface="Times New Roman"/>
                <a:sym typeface="Times New Roman"/>
              </a:rPr>
              <a:t>F</a:t>
            </a:r>
            <a:r>
              <a:rPr baseline="-25000" lang="en" sz="1100">
                <a:latin typeface="Times New Roman"/>
                <a:ea typeface="Times New Roman"/>
                <a:cs typeface="Times New Roman"/>
                <a:sym typeface="Times New Roman"/>
              </a:rPr>
              <a:t>MC</a:t>
            </a:r>
            <a:endParaRPr sz="1100"/>
          </a:p>
          <a:p>
            <a:pPr indent="-298450" lvl="0" marL="457200" rtl="0" algn="l">
              <a:lnSpc>
                <a:spcPct val="115000"/>
              </a:lnSpc>
              <a:spcBef>
                <a:spcPts val="1200"/>
              </a:spcBef>
              <a:spcAft>
                <a:spcPts val="0"/>
              </a:spcAft>
              <a:buSzPts val="1100"/>
              <a:buChar char="●"/>
            </a:pPr>
            <a:r>
              <a:rPr b="1" lang="en" sz="1100">
                <a:latin typeface="Times New Roman"/>
                <a:ea typeface="Times New Roman"/>
                <a:cs typeface="Times New Roman"/>
                <a:sym typeface="Times New Roman"/>
              </a:rPr>
              <a:t>Singleton RHS</a:t>
            </a:r>
            <a:endParaRPr b="1" sz="1100">
              <a:latin typeface="Times New Roman"/>
              <a:ea typeface="Times New Roman"/>
              <a:cs typeface="Times New Roman"/>
              <a:sym typeface="Times New Roman"/>
            </a:endParaRPr>
          </a:p>
          <a:p>
            <a:pPr indent="0" lvl="0" marL="0" rtl="0" algn="l">
              <a:lnSpc>
                <a:spcPct val="7909"/>
              </a:lnSpc>
              <a:spcBef>
                <a:spcPts val="1200"/>
              </a:spcBef>
              <a:spcAft>
                <a:spcPts val="0"/>
              </a:spcAft>
              <a:buNone/>
            </a:pPr>
            <a:r>
              <a:rPr lang="en" sz="1100">
                <a:latin typeface="Times New Roman"/>
                <a:ea typeface="Times New Roman"/>
                <a:cs typeface="Times New Roman"/>
                <a:sym typeface="Times New Roman"/>
              </a:rPr>
              <a:t>F</a:t>
            </a:r>
            <a:r>
              <a:rPr baseline="-25000" lang="en" sz="1100">
                <a:latin typeface="Times New Roman"/>
                <a:ea typeface="Times New Roman"/>
                <a:cs typeface="Times New Roman"/>
                <a:sym typeface="Times New Roman"/>
              </a:rPr>
              <a:t>MC</a:t>
            </a:r>
            <a:r>
              <a:rPr lang="en" sz="1100">
                <a:latin typeface="Times New Roman"/>
                <a:ea typeface="Times New Roman"/>
                <a:cs typeface="Times New Roman"/>
                <a:sym typeface="Times New Roman"/>
              </a:rPr>
              <a:t> = { </a:t>
            </a:r>
            <a:endParaRPr sz="1100">
              <a:latin typeface="Times New Roman"/>
              <a:ea typeface="Times New Roman"/>
              <a:cs typeface="Times New Roman"/>
              <a:sym typeface="Times New Roman"/>
            </a:endParaRPr>
          </a:p>
          <a:p>
            <a:pPr indent="0" lvl="0" marL="0" rtl="0" algn="l">
              <a:lnSpc>
                <a:spcPct val="115000"/>
              </a:lnSpc>
              <a:spcBef>
                <a:spcPts val="800"/>
              </a:spcBef>
              <a:spcAft>
                <a:spcPts val="0"/>
              </a:spcAft>
              <a:buNone/>
            </a:pPr>
            <a:r>
              <a:rPr lang="en" sz="1100"/>
              <a:t>companyId -&gt; cName</a:t>
            </a:r>
            <a:endParaRPr sz="1100"/>
          </a:p>
          <a:p>
            <a:pPr indent="0" lvl="0" marL="0" rtl="0" algn="l">
              <a:lnSpc>
                <a:spcPct val="115000"/>
              </a:lnSpc>
              <a:spcBef>
                <a:spcPts val="0"/>
              </a:spcBef>
              <a:spcAft>
                <a:spcPts val="0"/>
              </a:spcAft>
              <a:buNone/>
            </a:pPr>
            <a:r>
              <a:rPr lang="en" sz="1100"/>
              <a:t>offsetId -&gt; companyId</a:t>
            </a:r>
            <a:endParaRPr sz="1100"/>
          </a:p>
          <a:p>
            <a:pPr indent="0" lvl="0" marL="0" rtl="0" algn="l">
              <a:lnSpc>
                <a:spcPct val="115000"/>
              </a:lnSpc>
              <a:spcBef>
                <a:spcPts val="0"/>
              </a:spcBef>
              <a:spcAft>
                <a:spcPts val="0"/>
              </a:spcAft>
              <a:buNone/>
            </a:pPr>
            <a:r>
              <a:rPr lang="en" sz="1100"/>
              <a:t>offsetId -&gt; offsetType</a:t>
            </a:r>
            <a:endParaRPr sz="1100"/>
          </a:p>
          <a:p>
            <a:pPr indent="0" lvl="0" marL="0" rtl="0" algn="l">
              <a:lnSpc>
                <a:spcPct val="115000"/>
              </a:lnSpc>
              <a:spcBef>
                <a:spcPts val="0"/>
              </a:spcBef>
              <a:spcAft>
                <a:spcPts val="0"/>
              </a:spcAft>
              <a:buNone/>
            </a:pPr>
            <a:r>
              <a:rPr lang="en" sz="1100"/>
              <a:t>offsetId -&gt; offsetAmount</a:t>
            </a:r>
            <a:endParaRPr sz="1100"/>
          </a:p>
          <a:p>
            <a:pPr indent="0" lvl="0" marL="0" rtl="0" algn="l">
              <a:lnSpc>
                <a:spcPct val="115000"/>
              </a:lnSpc>
              <a:spcBef>
                <a:spcPts val="0"/>
              </a:spcBef>
              <a:spcAft>
                <a:spcPts val="0"/>
              </a:spcAft>
              <a:buNone/>
            </a:pPr>
            <a:r>
              <a:rPr lang="en" sz="1100"/>
              <a:t>offsetId -&gt; date</a:t>
            </a:r>
            <a:endParaRPr sz="1100"/>
          </a:p>
          <a:p>
            <a:pPr indent="0" lvl="0" marL="0" rtl="0" algn="l">
              <a:lnSpc>
                <a:spcPct val="115000"/>
              </a:lnSpc>
              <a:spcBef>
                <a:spcPts val="0"/>
              </a:spcBef>
              <a:spcAft>
                <a:spcPts val="0"/>
              </a:spcAft>
              <a:buNone/>
            </a:pPr>
            <a:r>
              <a:rPr lang="en" sz="1100"/>
              <a:t>branchId -&gt; companyId</a:t>
            </a:r>
            <a:endParaRPr sz="1100"/>
          </a:p>
          <a:p>
            <a:pPr indent="0" lvl="0" marL="0" rtl="0" algn="l">
              <a:lnSpc>
                <a:spcPct val="115000"/>
              </a:lnSpc>
              <a:spcBef>
                <a:spcPts val="0"/>
              </a:spcBef>
              <a:spcAft>
                <a:spcPts val="0"/>
              </a:spcAft>
              <a:buNone/>
            </a:pPr>
            <a:r>
              <a:rPr lang="en" sz="1100"/>
              <a:t>branchId -&gt; branchName</a:t>
            </a:r>
            <a:endParaRPr sz="1100"/>
          </a:p>
          <a:p>
            <a:pPr indent="0" lvl="0" marL="0" rtl="0" algn="l">
              <a:lnSpc>
                <a:spcPct val="115000"/>
              </a:lnSpc>
              <a:spcBef>
                <a:spcPts val="0"/>
              </a:spcBef>
              <a:spcAft>
                <a:spcPts val="0"/>
              </a:spcAft>
              <a:buNone/>
            </a:pPr>
            <a:r>
              <a:rPr lang="en" sz="1100"/>
              <a:t>sourceId -&gt; branchId</a:t>
            </a:r>
            <a:endParaRPr sz="1100"/>
          </a:p>
          <a:p>
            <a:pPr indent="0" lvl="0" marL="0" rtl="0" algn="l">
              <a:lnSpc>
                <a:spcPct val="115000"/>
              </a:lnSpc>
              <a:spcBef>
                <a:spcPts val="0"/>
              </a:spcBef>
              <a:spcAft>
                <a:spcPts val="0"/>
              </a:spcAft>
              <a:buNone/>
            </a:pPr>
            <a:r>
              <a:rPr lang="en" sz="1100"/>
              <a:t>sourceId -&gt; sourceType</a:t>
            </a:r>
            <a:endParaRPr sz="1100"/>
          </a:p>
          <a:p>
            <a:pPr indent="0" lvl="0" marL="0" rtl="0" algn="l">
              <a:lnSpc>
                <a:spcPct val="115000"/>
              </a:lnSpc>
              <a:spcBef>
                <a:spcPts val="0"/>
              </a:spcBef>
              <a:spcAft>
                <a:spcPts val="0"/>
              </a:spcAft>
              <a:buNone/>
            </a:pPr>
            <a:r>
              <a:rPr lang="en" sz="1100"/>
              <a:t>sourceId -&gt; totalEmissionValue</a:t>
            </a:r>
            <a:endParaRPr sz="1100"/>
          </a:p>
          <a:p>
            <a:pPr indent="0" lvl="0" marL="0" rtl="0" algn="l">
              <a:lnSpc>
                <a:spcPct val="115000"/>
              </a:lnSpc>
              <a:spcBef>
                <a:spcPts val="0"/>
              </a:spcBef>
              <a:spcAft>
                <a:spcPts val="0"/>
              </a:spcAft>
              <a:buNone/>
            </a:pPr>
            <a:r>
              <a:rPr lang="en" sz="1100"/>
              <a:t>seqId -&gt; sourceId</a:t>
            </a:r>
            <a:endParaRPr sz="1100"/>
          </a:p>
          <a:p>
            <a:pPr indent="0" lvl="0" marL="0" rtl="0" algn="l">
              <a:lnSpc>
                <a:spcPct val="115000"/>
              </a:lnSpc>
              <a:spcBef>
                <a:spcPts val="0"/>
              </a:spcBef>
              <a:spcAft>
                <a:spcPts val="0"/>
              </a:spcAft>
              <a:buNone/>
            </a:pPr>
            <a:r>
              <a:rPr lang="en" sz="1100"/>
              <a:t>seqId -&gt; seqType</a:t>
            </a:r>
            <a:endParaRPr sz="1100"/>
          </a:p>
          <a:p>
            <a:pPr indent="0" lvl="0" marL="0" rtl="0" algn="l">
              <a:lnSpc>
                <a:spcPct val="115000"/>
              </a:lnSpc>
              <a:spcBef>
                <a:spcPts val="0"/>
              </a:spcBef>
              <a:spcAft>
                <a:spcPts val="0"/>
              </a:spcAft>
              <a:buNone/>
            </a:pPr>
            <a:r>
              <a:rPr lang="en" sz="1100"/>
              <a:t>seqId -&gt; seqValue</a:t>
            </a:r>
            <a:endParaRPr sz="1100"/>
          </a:p>
          <a:p>
            <a:pPr indent="0" lvl="0" marL="0" rtl="0" algn="l">
              <a:lnSpc>
                <a:spcPct val="115000"/>
              </a:lnSpc>
              <a:spcBef>
                <a:spcPts val="0"/>
              </a:spcBef>
              <a:spcAft>
                <a:spcPts val="0"/>
              </a:spcAft>
              <a:buNone/>
            </a:pPr>
            <a:r>
              <a:rPr lang="en" sz="1100"/>
              <a:t>regulationId -&gt; regulationName</a:t>
            </a:r>
            <a:endParaRPr sz="1100"/>
          </a:p>
          <a:p>
            <a:pPr indent="0" lvl="0" marL="0" rtl="0" algn="l">
              <a:lnSpc>
                <a:spcPct val="115000"/>
              </a:lnSpc>
              <a:spcBef>
                <a:spcPts val="0"/>
              </a:spcBef>
              <a:spcAft>
                <a:spcPts val="0"/>
              </a:spcAft>
              <a:buNone/>
            </a:pPr>
            <a:r>
              <a:rPr lang="en" sz="1100"/>
              <a:t>regulationId -&gt; description</a:t>
            </a:r>
            <a:endParaRPr sz="1100"/>
          </a:p>
          <a:p>
            <a:pPr indent="0" lvl="0" marL="0" rtl="0" algn="l">
              <a:lnSpc>
                <a:spcPct val="115000"/>
              </a:lnSpc>
              <a:spcBef>
                <a:spcPts val="0"/>
              </a:spcBef>
              <a:spcAft>
                <a:spcPts val="0"/>
              </a:spcAft>
              <a:buNone/>
            </a:pPr>
            <a:r>
              <a:rPr lang="en" sz="1100"/>
              <a:t>footprintId -&gt; sourceId</a:t>
            </a:r>
            <a:endParaRPr sz="1100"/>
          </a:p>
          <a:p>
            <a:pPr indent="0" lvl="0" marL="0" rtl="0" algn="l">
              <a:lnSpc>
                <a:spcPct val="115000"/>
              </a:lnSpc>
              <a:spcBef>
                <a:spcPts val="0"/>
              </a:spcBef>
              <a:spcAft>
                <a:spcPts val="0"/>
              </a:spcAft>
              <a:buNone/>
            </a:pPr>
            <a:r>
              <a:rPr lang="en" sz="1100"/>
              <a:t>footprintId -&gt; footprintValue</a:t>
            </a:r>
            <a:endParaRPr sz="1100"/>
          </a:p>
          <a:p>
            <a:pPr indent="-298450" lvl="0" marL="457200" rtl="0" algn="l">
              <a:lnSpc>
                <a:spcPct val="115000"/>
              </a:lnSpc>
              <a:spcBef>
                <a:spcPts val="1200"/>
              </a:spcBef>
              <a:spcAft>
                <a:spcPts val="0"/>
              </a:spcAft>
              <a:buSzPts val="1100"/>
              <a:buChar char="●"/>
            </a:pPr>
            <a:r>
              <a:rPr b="1" lang="en" sz="1100">
                <a:latin typeface="Times New Roman"/>
                <a:ea typeface="Times New Roman"/>
                <a:cs typeface="Times New Roman"/>
                <a:sym typeface="Times New Roman"/>
              </a:rPr>
              <a:t>No extraneous attributes on LHSs: all LHS with &lt; 2 attributes, so it is passed</a:t>
            </a:r>
            <a:endParaRPr b="1" sz="1100">
              <a:latin typeface="Times New Roman"/>
              <a:ea typeface="Times New Roman"/>
              <a:cs typeface="Times New Roman"/>
              <a:sym typeface="Times New Roman"/>
            </a:endParaRPr>
          </a:p>
          <a:p>
            <a:pPr indent="-298450" lvl="0" marL="457200" rtl="0" algn="l">
              <a:lnSpc>
                <a:spcPct val="115000"/>
              </a:lnSpc>
              <a:spcBef>
                <a:spcPts val="0"/>
              </a:spcBef>
              <a:spcAft>
                <a:spcPts val="0"/>
              </a:spcAft>
              <a:buSzPts val="1100"/>
              <a:buChar char="●"/>
            </a:pPr>
            <a:r>
              <a:rPr b="1" lang="en" sz="1100">
                <a:latin typeface="Times New Roman"/>
                <a:ea typeface="Times New Roman"/>
                <a:cs typeface="Times New Roman"/>
                <a:sym typeface="Times New Roman"/>
              </a:rPr>
              <a:t>No redundant FDs</a:t>
            </a:r>
            <a:endParaRPr sz="1100"/>
          </a:p>
        </p:txBody>
      </p:sp>
      <p:sp>
        <p:nvSpPr>
          <p:cNvPr id="113" name="Google Shape;113;p20"/>
          <p:cNvSpPr txBox="1"/>
          <p:nvPr/>
        </p:nvSpPr>
        <p:spPr>
          <a:xfrm>
            <a:off x="4180500" y="76200"/>
            <a:ext cx="4773000" cy="4956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rPr b="1" lang="en" sz="1000"/>
              <a:t>Step 2</a:t>
            </a:r>
            <a:r>
              <a:rPr lang="en" sz="1000"/>
              <a:t>: Merge all FD X --&gt; Y in F</a:t>
            </a:r>
            <a:r>
              <a:rPr baseline="-25000" lang="en" sz="1000"/>
              <a:t>MC</a:t>
            </a:r>
            <a:r>
              <a:rPr lang="en" sz="1000"/>
              <a:t> that have a common LHS X into a single FD</a:t>
            </a:r>
            <a:endParaRPr sz="1000"/>
          </a:p>
          <a:p>
            <a:pPr indent="0" lvl="0" marL="0" rtl="0" algn="l">
              <a:lnSpc>
                <a:spcPct val="100000"/>
              </a:lnSpc>
              <a:spcBef>
                <a:spcPts val="1200"/>
              </a:spcBef>
              <a:spcAft>
                <a:spcPts val="0"/>
              </a:spcAft>
              <a:buNone/>
            </a:pPr>
            <a:r>
              <a:rPr lang="en" sz="1000"/>
              <a:t>companyId -&gt; cName   </a:t>
            </a:r>
            <a:endParaRPr sz="1000"/>
          </a:p>
          <a:p>
            <a:pPr indent="0" lvl="0" marL="0" rtl="0" algn="l">
              <a:lnSpc>
                <a:spcPct val="100000"/>
              </a:lnSpc>
              <a:spcBef>
                <a:spcPts val="1200"/>
              </a:spcBef>
              <a:spcAft>
                <a:spcPts val="0"/>
              </a:spcAft>
              <a:buNone/>
            </a:pPr>
            <a:r>
              <a:rPr lang="en" sz="1000"/>
              <a:t>offsetId -&gt; companyId, offsetType, offsetAmount, date        </a:t>
            </a:r>
            <a:endParaRPr sz="1000"/>
          </a:p>
          <a:p>
            <a:pPr indent="0" lvl="0" marL="0" rtl="0" algn="l">
              <a:lnSpc>
                <a:spcPct val="100000"/>
              </a:lnSpc>
              <a:spcBef>
                <a:spcPts val="1200"/>
              </a:spcBef>
              <a:spcAft>
                <a:spcPts val="0"/>
              </a:spcAft>
              <a:buNone/>
            </a:pPr>
            <a:r>
              <a:rPr lang="en" sz="1000"/>
              <a:t>branchId -&gt; companyId, branchName            </a:t>
            </a:r>
            <a:endParaRPr sz="1000"/>
          </a:p>
          <a:p>
            <a:pPr indent="0" lvl="0" marL="0" rtl="0" algn="l">
              <a:lnSpc>
                <a:spcPct val="100000"/>
              </a:lnSpc>
              <a:spcBef>
                <a:spcPts val="1200"/>
              </a:spcBef>
              <a:spcAft>
                <a:spcPts val="0"/>
              </a:spcAft>
              <a:buNone/>
            </a:pPr>
            <a:r>
              <a:rPr lang="en" sz="1000"/>
              <a:t>sourceId -&gt; branchId, sourceType, totalEmissionValue </a:t>
            </a:r>
            <a:endParaRPr sz="1000"/>
          </a:p>
          <a:p>
            <a:pPr indent="0" lvl="0" marL="0" rtl="0" algn="l">
              <a:lnSpc>
                <a:spcPct val="100000"/>
              </a:lnSpc>
              <a:spcBef>
                <a:spcPts val="1200"/>
              </a:spcBef>
              <a:spcAft>
                <a:spcPts val="0"/>
              </a:spcAft>
              <a:buNone/>
            </a:pPr>
            <a:r>
              <a:rPr lang="en" sz="1000"/>
              <a:t>seqId -&gt; sourceId, seqType, seqValue</a:t>
            </a:r>
            <a:endParaRPr sz="1000"/>
          </a:p>
          <a:p>
            <a:pPr indent="0" lvl="0" marL="0" rtl="0" algn="l">
              <a:lnSpc>
                <a:spcPct val="100000"/>
              </a:lnSpc>
              <a:spcBef>
                <a:spcPts val="1200"/>
              </a:spcBef>
              <a:spcAft>
                <a:spcPts val="0"/>
              </a:spcAft>
              <a:buNone/>
            </a:pPr>
            <a:r>
              <a:rPr lang="en" sz="1000"/>
              <a:t>regulationId -&gt; regulationName, description   </a:t>
            </a:r>
            <a:endParaRPr sz="1000"/>
          </a:p>
          <a:p>
            <a:pPr indent="0" lvl="0" marL="0" rtl="0" algn="l">
              <a:lnSpc>
                <a:spcPct val="100000"/>
              </a:lnSpc>
              <a:spcBef>
                <a:spcPts val="1200"/>
              </a:spcBef>
              <a:spcAft>
                <a:spcPts val="0"/>
              </a:spcAft>
              <a:buNone/>
            </a:pPr>
            <a:r>
              <a:rPr lang="en" sz="1000"/>
              <a:t>footprintId -&gt; sourceId, footprintValue     </a:t>
            </a:r>
            <a:endParaRPr sz="1000"/>
          </a:p>
          <a:p>
            <a:pPr indent="0" lvl="0" marL="0" rtl="0" algn="l">
              <a:lnSpc>
                <a:spcPct val="100000"/>
              </a:lnSpc>
              <a:spcBef>
                <a:spcPts val="1200"/>
              </a:spcBef>
              <a:spcAft>
                <a:spcPts val="0"/>
              </a:spcAft>
              <a:buNone/>
            </a:pPr>
            <a:r>
              <a:rPr b="1" lang="en" sz="1000"/>
              <a:t>Step 3</a:t>
            </a:r>
            <a:r>
              <a:rPr lang="en" sz="1000"/>
              <a:t>: For each FD, form a Table</a:t>
            </a:r>
            <a:endParaRPr sz="1000"/>
          </a:p>
          <a:p>
            <a:pPr indent="0" lvl="0" marL="0" rtl="0" algn="l">
              <a:lnSpc>
                <a:spcPct val="100000"/>
              </a:lnSpc>
              <a:spcBef>
                <a:spcPts val="1200"/>
              </a:spcBef>
              <a:spcAft>
                <a:spcPts val="0"/>
              </a:spcAft>
              <a:buNone/>
            </a:pPr>
            <a:r>
              <a:rPr lang="en" sz="1000"/>
              <a:t>R1 = {companyId</a:t>
            </a:r>
            <a:r>
              <a:rPr lang="en" sz="1000"/>
              <a:t>,</a:t>
            </a:r>
            <a:r>
              <a:rPr lang="en" sz="1000"/>
              <a:t> cName}   </a:t>
            </a:r>
            <a:endParaRPr sz="1000"/>
          </a:p>
          <a:p>
            <a:pPr indent="0" lvl="0" marL="0" rtl="0" algn="l">
              <a:lnSpc>
                <a:spcPct val="100000"/>
              </a:lnSpc>
              <a:spcBef>
                <a:spcPts val="1200"/>
              </a:spcBef>
              <a:spcAft>
                <a:spcPts val="0"/>
              </a:spcAft>
              <a:buNone/>
            </a:pPr>
            <a:r>
              <a:rPr lang="en" sz="1000"/>
              <a:t>R2 = {offsetId, companyId, offsetType, offsetAmount, date}        </a:t>
            </a:r>
            <a:endParaRPr sz="1000"/>
          </a:p>
          <a:p>
            <a:pPr indent="0" lvl="0" marL="0" rtl="0" algn="l">
              <a:lnSpc>
                <a:spcPct val="100000"/>
              </a:lnSpc>
              <a:spcBef>
                <a:spcPts val="1200"/>
              </a:spcBef>
              <a:spcAft>
                <a:spcPts val="0"/>
              </a:spcAft>
              <a:buNone/>
            </a:pPr>
            <a:r>
              <a:rPr lang="en" sz="1000"/>
              <a:t>R3 = {branchId, companyId, branchName}            </a:t>
            </a:r>
            <a:endParaRPr sz="1000"/>
          </a:p>
          <a:p>
            <a:pPr indent="0" lvl="0" marL="0" rtl="0" algn="l">
              <a:lnSpc>
                <a:spcPct val="100000"/>
              </a:lnSpc>
              <a:spcBef>
                <a:spcPts val="1200"/>
              </a:spcBef>
              <a:spcAft>
                <a:spcPts val="0"/>
              </a:spcAft>
              <a:buNone/>
            </a:pPr>
            <a:r>
              <a:rPr lang="en" sz="1000"/>
              <a:t>R4 = {sourceId, branchId, sourceType, totalEmissionValue}</a:t>
            </a:r>
            <a:endParaRPr sz="1000"/>
          </a:p>
          <a:p>
            <a:pPr indent="0" lvl="0" marL="0" rtl="0" algn="l">
              <a:lnSpc>
                <a:spcPct val="100000"/>
              </a:lnSpc>
              <a:spcBef>
                <a:spcPts val="1200"/>
              </a:spcBef>
              <a:spcAft>
                <a:spcPts val="0"/>
              </a:spcAft>
              <a:buNone/>
            </a:pPr>
            <a:r>
              <a:rPr lang="en" sz="1000"/>
              <a:t>R5 = {seqId, sourceId, seqType, seqValue}</a:t>
            </a:r>
            <a:endParaRPr sz="1000"/>
          </a:p>
          <a:p>
            <a:pPr indent="0" lvl="0" marL="0" rtl="0" algn="l">
              <a:lnSpc>
                <a:spcPct val="100000"/>
              </a:lnSpc>
              <a:spcBef>
                <a:spcPts val="1200"/>
              </a:spcBef>
              <a:spcAft>
                <a:spcPts val="0"/>
              </a:spcAft>
              <a:buNone/>
            </a:pPr>
            <a:r>
              <a:rPr lang="en" sz="1000"/>
              <a:t>R6 = {regulationId, regulationName, description}   </a:t>
            </a:r>
            <a:endParaRPr sz="1000"/>
          </a:p>
          <a:p>
            <a:pPr indent="0" lvl="0" marL="0" rtl="0" algn="l">
              <a:lnSpc>
                <a:spcPct val="100000"/>
              </a:lnSpc>
              <a:spcBef>
                <a:spcPts val="1200"/>
              </a:spcBef>
              <a:spcAft>
                <a:spcPts val="1200"/>
              </a:spcAft>
              <a:buNone/>
            </a:pPr>
            <a:r>
              <a:rPr lang="en" sz="1000"/>
              <a:t>R7 = {footprintId, sourceId, footprintValue}   </a:t>
            </a:r>
            <a:endParaRPr sz="1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404850" y="2208125"/>
            <a:ext cx="3704400" cy="2049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Final Relations for 3NF Synthesis</a:t>
            </a:r>
            <a:endParaRPr/>
          </a:p>
        </p:txBody>
      </p:sp>
      <p:sp>
        <p:nvSpPr>
          <p:cNvPr id="119" name="Google Shape;119;p21"/>
          <p:cNvSpPr txBox="1"/>
          <p:nvPr>
            <p:ph idx="2" type="body"/>
          </p:nvPr>
        </p:nvSpPr>
        <p:spPr>
          <a:xfrm>
            <a:off x="4750600" y="2672900"/>
            <a:ext cx="4146000" cy="2093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1200">
                <a:solidFill>
                  <a:srgbClr val="000000"/>
                </a:solidFill>
                <a:latin typeface="Arial"/>
                <a:ea typeface="Arial"/>
                <a:cs typeface="Arial"/>
                <a:sym typeface="Arial"/>
              </a:rPr>
              <a:t>Final Relations via 3NF:</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R1 = {companyId, cName}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R2 = {offsetId, companyId, offsetType, offsetAmount, date}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R3 = {branchId, companyId, branchName}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R4 = {sourceId, branchId, sourceType, totalEmissionValue}</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R5 = {seqId, sourceId, seqType, seqValue}</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R6 = {regulationId, regulationName, description}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 sz="1200">
                <a:solidFill>
                  <a:srgbClr val="000000"/>
                </a:solidFill>
                <a:latin typeface="Arial"/>
                <a:ea typeface="Arial"/>
                <a:cs typeface="Arial"/>
                <a:sym typeface="Arial"/>
              </a:rPr>
              <a:t>R7 = {footprintId, sourceId, footprintValue}</a:t>
            </a:r>
            <a:endParaRPr sz="1200">
              <a:solidFill>
                <a:srgbClr val="000000"/>
              </a:solidFill>
              <a:latin typeface="Arial"/>
              <a:ea typeface="Arial"/>
              <a:cs typeface="Arial"/>
              <a:sym typeface="Arial"/>
            </a:endParaRPr>
          </a:p>
          <a:p>
            <a:pPr indent="0" lvl="0" marL="0" rtl="0" algn="l">
              <a:spcBef>
                <a:spcPts val="0"/>
              </a:spcBef>
              <a:spcAft>
                <a:spcPts val="0"/>
              </a:spcAft>
              <a:buNone/>
            </a:pPr>
            <a:r>
              <a:rPr b="1" lang="en" sz="1200">
                <a:solidFill>
                  <a:srgbClr val="000000"/>
                </a:solidFill>
                <a:latin typeface="Arial"/>
                <a:ea typeface="Arial"/>
                <a:cs typeface="Arial"/>
                <a:sym typeface="Arial"/>
              </a:rPr>
              <a:t>R8 = {footprintId, offsetId, regulationId, seqId}</a:t>
            </a:r>
            <a:endParaRPr/>
          </a:p>
        </p:txBody>
      </p:sp>
      <p:sp>
        <p:nvSpPr>
          <p:cNvPr id="120" name="Google Shape;120;p21"/>
          <p:cNvSpPr txBox="1"/>
          <p:nvPr/>
        </p:nvSpPr>
        <p:spPr>
          <a:xfrm>
            <a:off x="4646100" y="423325"/>
            <a:ext cx="44979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t>Step 4</a:t>
            </a:r>
            <a:r>
              <a:rPr lang="en" sz="1000"/>
              <a:t>: Remove any subset tables that are fully contained in some other table</a:t>
            </a:r>
            <a:endParaRPr sz="1000"/>
          </a:p>
          <a:p>
            <a:pPr indent="-292100" lvl="0" marL="457200" rtl="0" algn="l">
              <a:spcBef>
                <a:spcPts val="1200"/>
              </a:spcBef>
              <a:spcAft>
                <a:spcPts val="0"/>
              </a:spcAft>
              <a:buSzPts val="1000"/>
              <a:buChar char="●"/>
            </a:pPr>
            <a:r>
              <a:rPr lang="en" sz="1000"/>
              <a:t>We do not have subset tables in the relations.</a:t>
            </a:r>
            <a:endParaRPr sz="1000"/>
          </a:p>
          <a:p>
            <a:pPr indent="0" lvl="0" marL="0" rtl="0" algn="l">
              <a:spcBef>
                <a:spcPts val="1200"/>
              </a:spcBef>
              <a:spcAft>
                <a:spcPts val="0"/>
              </a:spcAft>
              <a:buNone/>
            </a:pPr>
            <a:r>
              <a:rPr b="1" lang="en" sz="1000"/>
              <a:t>Step 5</a:t>
            </a:r>
            <a:r>
              <a:rPr lang="en" sz="1000"/>
              <a:t>: Check for losslessness: requires closure (Ri)+ = R for some i</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b="1" lang="en" sz="1000"/>
              <a:t>Step 6</a:t>
            </a:r>
            <a:r>
              <a:rPr lang="en" sz="1000"/>
              <a:t>: If it is not lossless, add a new Table that consists of a Global Key</a:t>
            </a:r>
            <a:endParaRPr sz="1000"/>
          </a:p>
          <a:p>
            <a:pPr indent="0" lvl="0" marL="0" rtl="0" algn="l">
              <a:spcBef>
                <a:spcPts val="0"/>
              </a:spcBef>
              <a:spcAft>
                <a:spcPts val="0"/>
              </a:spcAft>
              <a:buNone/>
            </a:pPr>
            <a:r>
              <a:rPr lang="en" sz="1000"/>
              <a:t>R8 = {footprintId, offsetId, regulationId, seqId}</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